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319" r:id="rId3"/>
    <p:sldId id="285" r:id="rId4"/>
    <p:sldId id="320" r:id="rId5"/>
    <p:sldId id="264" r:id="rId6"/>
    <p:sldId id="305" r:id="rId7"/>
    <p:sldId id="265" r:id="rId8"/>
    <p:sldId id="290" r:id="rId9"/>
    <p:sldId id="302" r:id="rId10"/>
    <p:sldId id="258" r:id="rId11"/>
    <p:sldId id="323" r:id="rId12"/>
    <p:sldId id="306" r:id="rId13"/>
    <p:sldId id="311" r:id="rId14"/>
    <p:sldId id="307" r:id="rId15"/>
    <p:sldId id="317" r:id="rId16"/>
    <p:sldId id="314" r:id="rId17"/>
    <p:sldId id="324" r:id="rId18"/>
    <p:sldId id="318" r:id="rId19"/>
    <p:sldId id="303" r:id="rId20"/>
    <p:sldId id="304" r:id="rId21"/>
    <p:sldId id="308" r:id="rId22"/>
    <p:sldId id="310" r:id="rId23"/>
    <p:sldId id="316" r:id="rId24"/>
    <p:sldId id="315" r:id="rId25"/>
    <p:sldId id="322" r:id="rId26"/>
    <p:sldId id="32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09" autoAdjust="0"/>
    <p:restoredTop sz="94660"/>
  </p:normalViewPr>
  <p:slideViewPr>
    <p:cSldViewPr snapToGrid="0">
      <p:cViewPr varScale="1">
        <p:scale>
          <a:sx n="65" d="100"/>
          <a:sy n="65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56505-9525-4647-A085-2F86CB78C30C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7E850-33D1-4415-B2BE-CA33684BB3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97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screenshots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DBB85-5C3B-40F3-98DE-46388206975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636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aad9174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aad9174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screenshots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DBB85-5C3B-40F3-98DE-46388206975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096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543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group pictures (young people!)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DBB85-5C3B-40F3-98DE-463882069756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415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DBB85-5C3B-40F3-98DE-463882069756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45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77A3-3949-20F1-104E-B64524F9D5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C389C-B502-6D97-80CB-04D6D756A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34C02-DE44-40DF-08EF-09545468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5CA79-B1C9-11A2-01A3-443C7AB2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9F77D-0B5C-9988-2A7C-8099DB3C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760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013A4-52A8-D734-B9E3-F2F5CF83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CD88B-92F7-E3D0-A713-81CF7A8DE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4CB26-F3D3-0855-A8A7-F8E13A1C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ECECC-6ED7-749F-4D9F-A9AC6856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F4E78-E0D9-A04D-9FB8-D713B3E7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05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F5E601-363E-AA5D-587A-8D93E9CC16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56F20-FED5-4894-8ED2-E3BBEC75B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1F3AC-C142-F38F-095F-FF1B06B7B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2981-A8CC-7D74-8F6E-E8F6B18DF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A507C-B316-73EA-64C2-3D74A93D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657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D644-9D1A-1AFA-EF78-11F640B1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7054-30A5-D872-E6B1-582A76906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4962F-52DC-6A16-14CD-769B490D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5AE2D-C8FB-6625-03C5-4E88CCA0E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8FD75-84DD-F127-9FD3-5E52076B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87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D1BAE-B218-7196-09B7-DF6273FBD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D8C97-7975-EA4D-46D3-08F714457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3B7FA-3749-B944-C6CF-B0F6A0DB5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639AD-C872-EF06-E25D-4CF2CCD2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03216-34F8-CBFA-969E-3B6200AC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993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6A19-5782-ABD9-D39F-961088CC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D58F1-DDCB-C0E8-4C62-524A12569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A85A3-B9D5-C7D4-445D-22417A501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6E8E2-A387-C428-F299-2CD27039D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6E3D7-BE69-BC7F-F4E9-BD8489CD1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CBA71-B6A7-31C3-E43D-8DE6CE3D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180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D424A-8C4B-8976-5B17-515D9AE1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E1763-0E86-788B-E39A-E3BBC6AF0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C4758-1729-FB0E-FBB0-FE708DB76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EE2C34-9CD5-15B7-1E2F-307DFB196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6EAD1C-E9AF-E65E-65B0-951FCE5240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B2B1F-30DC-2F39-7B7E-37132C093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8D4B4-E00B-9C96-F08A-40D1E4F59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8B5F2A-F8B3-A509-51AC-AFB6CB92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313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5A95-2D95-B297-3A58-FDF9E832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5408F-24FA-3EEA-20B4-BB212C82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F1BAF-F744-EE12-A57D-2EA9F6458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D65D26-C816-7EAA-8749-4D49B2BC6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75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4E4D6-D320-C30E-1DA9-0578ECFE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6D066-A8CE-F047-8892-718F2093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EA416-73DA-1C16-951D-3212148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43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9F0EF-7D89-7C86-2713-CDFAA082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CE1A5-A9F1-09F9-0EEC-B67CE227C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F6B84-EB92-0180-5DCC-CF799AF10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78058-51AB-2FF1-F4B8-A9865422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E68CFF-8C33-3A60-6A1F-E10D3885A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106E3-5DEE-F5BC-949C-61CB0F56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619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25B8-8753-FC54-4019-80668FD5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5B2A1-BE4F-1610-C73D-5A449D37A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6C4FE-6834-D162-0AD1-ECE879A82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14DFB-B45E-67CE-F29A-84B3BD02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092B5-85D2-900D-C441-1377A918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2B77F-7ADD-0F64-22E1-4ECEE4F7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29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1F14E0-B71F-695C-6265-6A1831C7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97081-E6C6-AB2B-0A53-602FA89D3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588B3-B030-A3A7-6DAF-93B62FF3E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00228-09A1-46B6-A59A-2F194C6A1984}" type="datetimeFigureOut">
              <a:rPr lang="en-IN" smtClean="0"/>
              <a:t>2023-06-23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D2E87-03F9-A699-5C42-5AF0351FA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D82B8-E2CC-65AF-51CD-48D611500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B31D2-4540-43A7-A935-E7B462474E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3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abiusmaximus.com/2012/10/18/global-warming-co2-44158/" TargetMode="External"/><Relationship Id="rId7" Type="http://schemas.openxmlformats.org/officeDocument/2006/relationships/hyperlink" Target="http://www.semanticclimate.org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www.semanticclimate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informationtransfereconomics.blogspot.com/2017/02/information-equilibrium-code.html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hyperlink" Target="https://creativecommons.org/licenses/by/3.0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g-ipclimatec-reports.wikibase.cloud/wiki/Main_Page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6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50.jpg"/><Relationship Id="rId7" Type="http://schemas.openxmlformats.org/officeDocument/2006/relationships/hyperlink" Target="https://www.scienceimage.csiro.au/image/385/ears-of-wheat/larg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hyperlink" Target="https://pxhere.com/en/photo/497337" TargetMode="Externa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github.com/petermr/semanticClimate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://www.semanticclimat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manticClimate" TargetMode="External"/><Relationship Id="rId5" Type="http://schemas.openxmlformats.org/officeDocument/2006/relationships/hyperlink" Target="https://github.com/petermr/docanalysis" TargetMode="External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github.com/petermr/pyami" TargetMode="External"/><Relationship Id="rId9" Type="http://schemas.openxmlformats.org/officeDocument/2006/relationships/hyperlink" Target="http://informationtransfereconomics.blogspot.com/2017/02/information-equilibrium-code.html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10" Type="http://schemas.openxmlformats.org/officeDocument/2006/relationships/image" Target="../media/image58.sv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informationtransfereconomics.blogspot.com/2017/02/information-equilibrium-code.html" TargetMode="External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pdf-miniature-file-icon-2127829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petermr/pyami/blob/pmr5/temp/html/chap6_index.html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Wikidata-logo-en.svg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52D4-1E83-B9AC-FC36-27A644EA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0976" y="21594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#semanticClimate’s Progress: </a:t>
            </a:r>
            <a:r>
              <a:rPr lang="en-US" sz="6000" dirty="0"/>
              <a:t> From being part of hackathons to running them!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B0436-0CA1-3FC9-7563-CD449FE7E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44998"/>
            <a:ext cx="9144000" cy="1655762"/>
          </a:xfrm>
        </p:spPr>
        <p:txBody>
          <a:bodyPr/>
          <a:lstStyle/>
          <a:p>
            <a:r>
              <a:rPr lang="en-US" dirty="0"/>
              <a:t>Shweata N. Hegde (Volunteer Developer at #semanticClimate; science communicator)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6606E-90C7-3ED6-0312-6E8AF768F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2228061" cy="129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347C7-C8DF-E6B8-3C09-24DE7E74935D}"/>
              </a:ext>
            </a:extLst>
          </p:cNvPr>
          <p:cNvSpPr txBox="1"/>
          <p:nvPr/>
        </p:nvSpPr>
        <p:spPr>
          <a:xfrm>
            <a:off x="0" y="6669928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fabiusmaximus.com/2012/10/18/global-warming-co2-44158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2EDF1-5FAE-3F90-5F6A-991F6AFE59EB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CB36C-5852-63FF-FA82-D03178CB2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681" y="87176"/>
            <a:ext cx="1165634" cy="1251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F5F531-14A4-BC53-2977-31C0B39AE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9375"/>
            <a:ext cx="5079365" cy="11809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3C1869-8FA6-C525-AB17-162C1E35FD3F}"/>
              </a:ext>
            </a:extLst>
          </p:cNvPr>
          <p:cNvSpPr txBox="1"/>
          <p:nvPr/>
        </p:nvSpPr>
        <p:spPr>
          <a:xfrm>
            <a:off x="4802152" y="1123862"/>
            <a:ext cx="507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www.semanticClimate.org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6827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20341" y="789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Common terms in chapter?</a:t>
            </a:r>
            <a:endParaRPr sz="3600" dirty="0"/>
          </a:p>
        </p:txBody>
      </p:sp>
      <p:cxnSp>
        <p:nvCxnSpPr>
          <p:cNvPr id="116" name="Google Shape;116;p3"/>
          <p:cNvCxnSpPr>
            <a:cxnSpLocks/>
            <a:stCxn id="4" idx="3"/>
            <a:endCxn id="121" idx="1"/>
          </p:cNvCxnSpPr>
          <p:nvPr/>
        </p:nvCxnSpPr>
        <p:spPr>
          <a:xfrm>
            <a:off x="1605123" y="3511536"/>
            <a:ext cx="705523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1" name="Google Shape;121;p3"/>
          <p:cNvSpPr/>
          <p:nvPr/>
        </p:nvSpPr>
        <p:spPr>
          <a:xfrm>
            <a:off x="2310646" y="3125148"/>
            <a:ext cx="3129167" cy="772776"/>
          </a:xfrm>
          <a:prstGeom prst="rect">
            <a:avLst/>
          </a:prstGeom>
          <a:solidFill>
            <a:srgbClr val="A8D08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extraction</a:t>
            </a:r>
            <a:endParaRPr lang="en-US" sz="2400" dirty="0"/>
          </a:p>
        </p:txBody>
      </p:sp>
      <p:sp>
        <p:nvSpPr>
          <p:cNvPr id="123" name="Google Shape;123;p3"/>
          <p:cNvSpPr/>
          <p:nvPr/>
        </p:nvSpPr>
        <p:spPr>
          <a:xfrm>
            <a:off x="5943600" y="3276600"/>
            <a:ext cx="3603072" cy="36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1710" y="2252123"/>
            <a:ext cx="4853032" cy="2492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"/>
          <p:cNvCxnSpPr>
            <a:cxnSpLocks/>
            <a:stCxn id="121" idx="3"/>
            <a:endCxn id="124" idx="1"/>
          </p:cNvCxnSpPr>
          <p:nvPr/>
        </p:nvCxnSpPr>
        <p:spPr>
          <a:xfrm flipV="1">
            <a:off x="5439813" y="3498299"/>
            <a:ext cx="1071897" cy="13237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47C468B7-8207-C401-AFEC-6153379B60E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8;g13caad91745_0_97">
            <a:extLst>
              <a:ext uri="{FF2B5EF4-FFF2-40B4-BE49-F238E27FC236}">
                <a16:creationId xmlns:a16="http://schemas.microsoft.com/office/drawing/2014/main" id="{D0B616DA-207E-5669-B57E-70371F5B4FA2}"/>
              </a:ext>
            </a:extLst>
          </p:cNvPr>
          <p:cNvSpPr txBox="1"/>
          <p:nvPr/>
        </p:nvSpPr>
        <p:spPr>
          <a:xfrm>
            <a:off x="291708" y="2695686"/>
            <a:ext cx="1313415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4EF8D-4C11-0391-CED6-517096C7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10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BD300D-537B-CDE6-0DD1-313A422CEB2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5E3F73-52FF-E8AE-DD64-835D03202F27}"/>
              </a:ext>
            </a:extLst>
          </p:cNvPr>
          <p:cNvSpPr txBox="1"/>
          <p:nvPr/>
        </p:nvSpPr>
        <p:spPr>
          <a:xfrm>
            <a:off x="11217" y="6481168"/>
            <a:ext cx="507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 by Ananya Singha, Karthikeyan V.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EF986-5CB3-E804-2B30-8804507D49C7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760E8-C564-C91E-B156-61CF9DCFCCFA}"/>
              </a:ext>
            </a:extLst>
          </p:cNvPr>
          <p:cNvSpPr txBox="1"/>
          <p:nvPr/>
        </p:nvSpPr>
        <p:spPr>
          <a:xfrm>
            <a:off x="9786042" y="6177127"/>
            <a:ext cx="1799303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Hackathon Piaget 2022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EE05B5-108D-F32E-448E-EF8A78152CE4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8AE52-69CA-2C82-05B2-5347AAE9171E}"/>
              </a:ext>
            </a:extLst>
          </p:cNvPr>
          <p:cNvSpPr txBox="1"/>
          <p:nvPr/>
        </p:nvSpPr>
        <p:spPr>
          <a:xfrm>
            <a:off x="122822" y="262877"/>
            <a:ext cx="662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Translated into 6 different languages!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68820-DBD1-84B2-51AE-0F80C484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" y="1393766"/>
            <a:ext cx="5098614" cy="207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71EF2-DAA6-7064-EC1A-C36F017B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902" y="4109561"/>
            <a:ext cx="7000568" cy="2754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E972F8-04D0-8D2F-239F-326AECFA9C43}"/>
              </a:ext>
            </a:extLst>
          </p:cNvPr>
          <p:cNvSpPr/>
          <p:nvPr/>
        </p:nvSpPr>
        <p:spPr>
          <a:xfrm>
            <a:off x="3942734" y="1389659"/>
            <a:ext cx="1504336" cy="320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Bengali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DB5870-13B6-6508-6432-D1A283E344BC}"/>
              </a:ext>
            </a:extLst>
          </p:cNvPr>
          <p:cNvSpPr/>
          <p:nvPr/>
        </p:nvSpPr>
        <p:spPr>
          <a:xfrm>
            <a:off x="10151804" y="4164137"/>
            <a:ext cx="1504336" cy="320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Spanish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1181F5-461C-3FF2-A866-1028079BF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52006"/>
            <a:ext cx="6096000" cy="25392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312A73-BB4B-DE5E-D16E-7FCCDD08CC61}"/>
              </a:ext>
            </a:extLst>
          </p:cNvPr>
          <p:cNvSpPr/>
          <p:nvPr/>
        </p:nvSpPr>
        <p:spPr>
          <a:xfrm>
            <a:off x="4623274" y="3130042"/>
            <a:ext cx="1504336" cy="678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Mandarin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1458E-177A-ED0A-C4A6-116ADDD27675}"/>
              </a:ext>
            </a:extLst>
          </p:cNvPr>
          <p:cNvSpPr txBox="1"/>
          <p:nvPr/>
        </p:nvSpPr>
        <p:spPr>
          <a:xfrm>
            <a:off x="9588908" y="128879"/>
            <a:ext cx="230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Hindi</a:t>
            </a:r>
          </a:p>
          <a:p>
            <a:r>
              <a:rPr lang="en-US" sz="2400" dirty="0"/>
              <a:t>Italian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51355-8B47-1C13-1CD8-2E27518D2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389" y="1320202"/>
            <a:ext cx="5396736" cy="204883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EAEB54-231D-6AA5-4217-B652F60CEF37}"/>
              </a:ext>
            </a:extLst>
          </p:cNvPr>
          <p:cNvSpPr/>
          <p:nvPr/>
        </p:nvSpPr>
        <p:spPr>
          <a:xfrm>
            <a:off x="10124766" y="1337805"/>
            <a:ext cx="1403556" cy="57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French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CF43B-F841-78DB-8979-FA5EAEB65BDD}"/>
              </a:ext>
            </a:extLst>
          </p:cNvPr>
          <p:cNvSpPr txBox="1"/>
          <p:nvPr/>
        </p:nvSpPr>
        <p:spPr>
          <a:xfrm rot="20130060">
            <a:off x="3096473" y="2684612"/>
            <a:ext cx="6105832" cy="156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/>
              <a:t>6 non-programmers ran our code!</a:t>
            </a:r>
          </a:p>
          <a:p>
            <a:endParaRPr lang="en-US" sz="3200" dirty="0"/>
          </a:p>
          <a:p>
            <a:r>
              <a:rPr lang="en-US" sz="3200" dirty="0"/>
              <a:t>#Learning by Doing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E0E4B-0677-6447-5D65-CDD2287DB924}"/>
              </a:ext>
            </a:extLst>
          </p:cNvPr>
          <p:cNvSpPr txBox="1"/>
          <p:nvPr/>
        </p:nvSpPr>
        <p:spPr>
          <a:xfrm>
            <a:off x="9786042" y="6177127"/>
            <a:ext cx="1799303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Hackathon Piaget 2022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B53472-DD1F-0027-E5AD-AB564B96A5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316" y="2431604"/>
            <a:ext cx="695422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E77-E8B0-856B-2BCC-6D15FD2F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inspired us to…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A776D-02C0-E9DE-12F8-DF87CE06C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more events and have more volunteers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7AB50-6C42-B653-6410-3F8EBE7479F9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97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7CC2-348A-F736-7C05-19D1D812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09"/>
            <a:ext cx="10515600" cy="1325563"/>
          </a:xfrm>
        </p:spPr>
        <p:txBody>
          <a:bodyPr/>
          <a:lstStyle/>
          <a:p>
            <a:r>
              <a:rPr lang="en-US" dirty="0"/>
              <a:t>Post Hackathon Piaget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130A4-4F57-7BAE-94B6-583ADE07B363}"/>
              </a:ext>
            </a:extLst>
          </p:cNvPr>
          <p:cNvSpPr txBox="1"/>
          <p:nvPr/>
        </p:nvSpPr>
        <p:spPr>
          <a:xfrm>
            <a:off x="4343378" y="1778745"/>
            <a:ext cx="31086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UN Library (November 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77FF7-208E-38EF-46B0-50C57114A035}"/>
              </a:ext>
            </a:extLst>
          </p:cNvPr>
          <p:cNvSpPr txBox="1"/>
          <p:nvPr/>
        </p:nvSpPr>
        <p:spPr>
          <a:xfrm>
            <a:off x="7924970" y="1828183"/>
            <a:ext cx="34451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Hybrid Hackathon In Delhi (May 2023)</a:t>
            </a:r>
            <a:endParaRPr lang="en-IN" sz="3200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C8F8585-9485-90BB-1645-FCD9E97F2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1" y="3213711"/>
            <a:ext cx="2936760" cy="2945633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6DCED8C1-7CD9-6366-D92C-C25DD5D74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543" y="3783562"/>
            <a:ext cx="3209596" cy="1805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42494-60DD-88DD-5A8A-27A53363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293" y="3527391"/>
            <a:ext cx="3873520" cy="21791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94D2C5-B396-0443-98AC-DA2076B4E117}"/>
              </a:ext>
            </a:extLst>
          </p:cNvPr>
          <p:cNvSpPr txBox="1"/>
          <p:nvPr/>
        </p:nvSpPr>
        <p:spPr>
          <a:xfrm>
            <a:off x="302203" y="1610006"/>
            <a:ext cx="3746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Online Hackathon In Delhi (September 2022)</a:t>
            </a:r>
          </a:p>
          <a:p>
            <a:endParaRPr lang="en-IN" sz="3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FB1E0B-A481-46B4-0218-EBB313A71098}"/>
              </a:ext>
            </a:extLst>
          </p:cNvPr>
          <p:cNvCxnSpPr/>
          <p:nvPr/>
        </p:nvCxnSpPr>
        <p:spPr>
          <a:xfrm>
            <a:off x="9832" y="1179431"/>
            <a:ext cx="1218216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BF4030B-9618-87AF-C6DF-2FD8FC586B3B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B88B13-B56B-A36F-3BD7-AABAD04DA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4870" y="1353675"/>
            <a:ext cx="1116770" cy="9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5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0C9441-4361-3A07-2147-6C37F7A0C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41" y="658696"/>
            <a:ext cx="7574766" cy="41650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A88B9E-718F-A708-5206-93EB0E7FADB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64E8B1-10E9-7E28-828F-8BFBF6FB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821" y="4901071"/>
            <a:ext cx="8904889" cy="603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Online Hackathon In Delhi (September 2022)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172A0-97D2-6A43-ED0C-7EB6730BFBEB}"/>
              </a:ext>
            </a:extLst>
          </p:cNvPr>
          <p:cNvSpPr txBox="1"/>
          <p:nvPr/>
        </p:nvSpPr>
        <p:spPr>
          <a:xfrm>
            <a:off x="2551470" y="5457365"/>
            <a:ext cx="60468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50 + attendees</a:t>
            </a:r>
          </a:p>
          <a:p>
            <a:r>
              <a:rPr lang="en-US" sz="2800" dirty="0"/>
              <a:t>Women in Climate; Principal Scientific Advisor, India; UNDP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2281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C30F7-12B8-FFBC-7219-D41D0A11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Website: </a:t>
            </a:r>
            <a:r>
              <a:rPr lang="en-US" dirty="0">
                <a:hlinkClick r:id="rId2"/>
              </a:rPr>
              <a:t>www.semanticClimate.org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166A2-C892-F4F7-5CE9-12BC109717C5}"/>
              </a:ext>
            </a:extLst>
          </p:cNvPr>
          <p:cNvSpPr txBox="1"/>
          <p:nvPr/>
        </p:nvSpPr>
        <p:spPr>
          <a:xfrm>
            <a:off x="4450761" y="6262042"/>
            <a:ext cx="3288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Axel </a:t>
            </a:r>
            <a:r>
              <a:rPr lang="en-US" sz="2400" dirty="0" err="1"/>
              <a:t>Durkop</a:t>
            </a:r>
            <a:r>
              <a:rPr lang="en-US" sz="2400" dirty="0"/>
              <a:t>, Hamburg</a:t>
            </a:r>
            <a:endParaRPr lang="en-IN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A2F176-65AC-6AC0-2584-72CC704D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35" y="1578408"/>
            <a:ext cx="8655009" cy="44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5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25AAE-55F7-0922-16D9-500805967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5" y="1544771"/>
            <a:ext cx="652955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A9085-2004-A69D-1E5E-7890995EE646}"/>
              </a:ext>
            </a:extLst>
          </p:cNvPr>
          <p:cNvSpPr txBox="1"/>
          <p:nvPr/>
        </p:nvSpPr>
        <p:spPr>
          <a:xfrm>
            <a:off x="322103" y="5992461"/>
            <a:ext cx="7211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to Right: Priti Chahal, </a:t>
            </a:r>
            <a:r>
              <a:rPr lang="en-US" dirty="0" err="1"/>
              <a:t>Sunag</a:t>
            </a:r>
            <a:r>
              <a:rPr lang="en-US" dirty="0"/>
              <a:t> Parasu, Karthikeyan V., Shweata N. Hegde, Gitanjali Yadav, Gayathri, Ananya Singha, Dhananjay Sharma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AA7FAD-C87A-87FE-BCEA-FE8DCFAAA3DC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30276-9126-1203-E941-0E092E61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681" y="87176"/>
            <a:ext cx="1165634" cy="125177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04E1723-2F13-9163-7720-6125BB65B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8" y="219208"/>
            <a:ext cx="10515600" cy="1325563"/>
          </a:xfrm>
        </p:spPr>
        <p:txBody>
          <a:bodyPr/>
          <a:lstStyle/>
          <a:p>
            <a:r>
              <a:rPr lang="en-US" dirty="0"/>
              <a:t>Volunteers and Hackathons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53473-9939-187B-E214-4129C7ABF8E2}"/>
              </a:ext>
            </a:extLst>
          </p:cNvPr>
          <p:cNvSpPr txBox="1"/>
          <p:nvPr/>
        </p:nvSpPr>
        <p:spPr>
          <a:xfrm>
            <a:off x="9035333" y="6211669"/>
            <a:ext cx="277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interns in the past…</a:t>
            </a:r>
          </a:p>
          <a:p>
            <a:r>
              <a:rPr lang="en-US" dirty="0"/>
              <a:t>KARYA, INYAS</a:t>
            </a:r>
            <a:endParaRPr lang="en-IN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0723F96-4F4C-808B-ED2B-F434094C7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b="44702"/>
          <a:stretch/>
        </p:blipFill>
        <p:spPr bwMode="auto">
          <a:xfrm>
            <a:off x="7704739" y="2172425"/>
            <a:ext cx="1069073" cy="115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C8CA7DC-5B44-0EF3-5604-34ED9640E950}"/>
              </a:ext>
            </a:extLst>
          </p:cNvPr>
          <p:cNvSpPr txBox="1"/>
          <p:nvPr/>
        </p:nvSpPr>
        <p:spPr>
          <a:xfrm>
            <a:off x="7287041" y="3349064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Peter Murray-Rust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FE0D47-271D-A029-65B3-00BB8B388F24}"/>
              </a:ext>
            </a:extLst>
          </p:cNvPr>
          <p:cNvSpPr txBox="1"/>
          <p:nvPr/>
        </p:nvSpPr>
        <p:spPr>
          <a:xfrm>
            <a:off x="8090390" y="1502435"/>
            <a:ext cx="3691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Global Volunteers</a:t>
            </a:r>
            <a:endParaRPr lang="en-IN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26500E-85D2-74C4-0D8F-78C93C9FF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417" y="2188519"/>
            <a:ext cx="1172272" cy="11555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B82C33-324E-D4B1-AB49-40EFA5C12081}"/>
              </a:ext>
            </a:extLst>
          </p:cNvPr>
          <p:cNvSpPr txBox="1"/>
          <p:nvPr/>
        </p:nvSpPr>
        <p:spPr>
          <a:xfrm>
            <a:off x="9344536" y="3312068"/>
            <a:ext cx="2242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 Worthington</a:t>
            </a:r>
            <a:endParaRPr lang="en-IN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77A267-5A48-1CA7-268F-9F6EAE50D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0263"/>
          <a:stretch/>
        </p:blipFill>
        <p:spPr>
          <a:xfrm>
            <a:off x="9723832" y="3793641"/>
            <a:ext cx="1033739" cy="1231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138FE77-639E-6EB3-7C8B-E8F1F371E7C0}"/>
              </a:ext>
            </a:extLst>
          </p:cNvPr>
          <p:cNvSpPr txBox="1"/>
          <p:nvPr/>
        </p:nvSpPr>
        <p:spPr>
          <a:xfrm>
            <a:off x="9259010" y="5433957"/>
            <a:ext cx="1887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Egon </a:t>
            </a:r>
            <a:r>
              <a:rPr lang="en-US" dirty="0" err="1"/>
              <a:t>Willighagen</a:t>
            </a:r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C3ABD2-32AF-B839-50F7-748F3754A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4826" y="3955604"/>
            <a:ext cx="1109262" cy="13783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5BD6DE5-A2EA-7680-FD9D-6B5E10B89E2A}"/>
              </a:ext>
            </a:extLst>
          </p:cNvPr>
          <p:cNvSpPr txBox="1"/>
          <p:nvPr/>
        </p:nvSpPr>
        <p:spPr>
          <a:xfrm>
            <a:off x="7694661" y="5451891"/>
            <a:ext cx="161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Axel </a:t>
            </a:r>
            <a:r>
              <a:rPr lang="en-US" dirty="0" err="1"/>
              <a:t>Durkop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25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641232" y="1616153"/>
            <a:ext cx="1104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Climate Knowledge Explorer for Everyone!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43BCA367-CDB3-DDA0-0F1D-A5031279765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04ABE-A1C7-6A31-10E0-2B355F7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079" y="6474096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17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4FFE5-683F-5E5C-C49F-C67C88DE15DF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72AC5A-8AA4-12D0-9534-E02AF4FD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41" y="272681"/>
            <a:ext cx="5079365" cy="11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7A9BEF-B93A-9528-1362-43BF52C36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0"/>
          <a:stretch/>
        </p:blipFill>
        <p:spPr>
          <a:xfrm>
            <a:off x="8093306" y="4012650"/>
            <a:ext cx="3310219" cy="1837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BE600-87FD-7429-2C6D-D0A376421805}"/>
              </a:ext>
            </a:extLst>
          </p:cNvPr>
          <p:cNvSpPr txBox="1"/>
          <p:nvPr/>
        </p:nvSpPr>
        <p:spPr>
          <a:xfrm>
            <a:off x="8479669" y="5987342"/>
            <a:ext cx="310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Community Processes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DBAF8A-8980-7C5D-5A37-F4CF71098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804"/>
          <a:stretch/>
        </p:blipFill>
        <p:spPr>
          <a:xfrm>
            <a:off x="4110640" y="4274682"/>
            <a:ext cx="3311523" cy="1460903"/>
          </a:xfrm>
          <a:prstGeom prst="rect">
            <a:avLst/>
          </a:prstGeom>
        </p:spPr>
      </p:pic>
      <p:pic>
        <p:nvPicPr>
          <p:cNvPr id="18" name="Graphic 17" descr="Gears">
            <a:extLst>
              <a:ext uri="{FF2B5EF4-FFF2-40B4-BE49-F238E27FC236}">
                <a16:creationId xmlns:a16="http://schemas.microsoft.com/office/drawing/2014/main" id="{4B5C59FB-0FB4-EB31-13FD-9983AC018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1553" y="419505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BF2828-1428-B8AC-A902-0D69DBBB4E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4595" r="24824"/>
          <a:stretch/>
        </p:blipFill>
        <p:spPr>
          <a:xfrm>
            <a:off x="5223760" y="4195056"/>
            <a:ext cx="1467735" cy="1523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04C1F9-38DE-A7BE-71A1-2D8C2446DEE5}"/>
              </a:ext>
            </a:extLst>
          </p:cNvPr>
          <p:cNvSpPr txBox="1"/>
          <p:nvPr/>
        </p:nvSpPr>
        <p:spPr>
          <a:xfrm>
            <a:off x="11373910" y="8523144"/>
            <a:ext cx="3038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8" tooltip="http://informationtransfereconomics.blogspot.com/2017/02/information-equilibrium-code.html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9" tooltip="https://creativecommons.org/licenses/by/3.0/"/>
              </a:rPr>
              <a:t>CC BY</a:t>
            </a:r>
            <a:endParaRPr lang="en-IN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7B426-75AA-F373-B520-7AB85636AD50}"/>
              </a:ext>
            </a:extLst>
          </p:cNvPr>
          <p:cNvSpPr txBox="1"/>
          <p:nvPr/>
        </p:nvSpPr>
        <p:spPr>
          <a:xfrm>
            <a:off x="5483808" y="5850175"/>
            <a:ext cx="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Tools</a:t>
            </a:r>
            <a:endParaRPr lang="en-IN" sz="2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A85290-0E81-BF22-B829-48F622A42B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722"/>
          <a:stretch/>
        </p:blipFill>
        <p:spPr>
          <a:xfrm>
            <a:off x="447281" y="3917299"/>
            <a:ext cx="3230270" cy="19328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8680BC-EB0E-E2FA-8E06-F8D28BE7ED68}"/>
              </a:ext>
            </a:extLst>
          </p:cNvPr>
          <p:cNvSpPr txBox="1"/>
          <p:nvPr/>
        </p:nvSpPr>
        <p:spPr>
          <a:xfrm>
            <a:off x="1284777" y="5950876"/>
            <a:ext cx="1545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Content</a:t>
            </a:r>
            <a:endParaRPr lang="en-IN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0FF1B-EF2F-A8C5-5470-D4BBEEE088D8}"/>
              </a:ext>
            </a:extLst>
          </p:cNvPr>
          <p:cNvSpPr txBox="1"/>
          <p:nvPr/>
        </p:nvSpPr>
        <p:spPr>
          <a:xfrm>
            <a:off x="3172191" y="2403760"/>
            <a:ext cx="657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Join us in making climate facts accessible!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8109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962E33-8D22-522D-63F5-43CA3B0150E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9A596C-7064-1F1E-792F-C04565516627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CBF7F-1EA5-1AF5-398D-BCCDFB870809}"/>
              </a:ext>
            </a:extLst>
          </p:cNvPr>
          <p:cNvSpPr txBox="1"/>
          <p:nvPr/>
        </p:nvSpPr>
        <p:spPr>
          <a:xfrm>
            <a:off x="113884" y="285453"/>
            <a:ext cx="1244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Last year’s pipeline to make climate facts accessible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AEFA01-90CB-18ED-D1AB-95CF1F4990E5}"/>
              </a:ext>
            </a:extLst>
          </p:cNvPr>
          <p:cNvSpPr/>
          <p:nvPr/>
        </p:nvSpPr>
        <p:spPr>
          <a:xfrm rot="20125900">
            <a:off x="7395910" y="2745191"/>
            <a:ext cx="3990100" cy="93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PDF to climate facts</a:t>
            </a:r>
            <a:endParaRPr lang="en-IN" sz="3600" dirty="0"/>
          </a:p>
        </p:txBody>
      </p:sp>
      <p:sp>
        <p:nvSpPr>
          <p:cNvPr id="5" name="Google Shape;184;g13caad91745_0_97">
            <a:extLst>
              <a:ext uri="{FF2B5EF4-FFF2-40B4-BE49-F238E27FC236}">
                <a16:creationId xmlns:a16="http://schemas.microsoft.com/office/drawing/2014/main" id="{B894DE9F-80BF-11C5-F73B-7D2573FBF704}"/>
              </a:ext>
            </a:extLst>
          </p:cNvPr>
          <p:cNvSpPr txBox="1"/>
          <p:nvPr/>
        </p:nvSpPr>
        <p:spPr>
          <a:xfrm>
            <a:off x="20341" y="6442634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6FA8F-4BE9-3012-FCC0-2C3DBF055FC8}"/>
              </a:ext>
            </a:extLst>
          </p:cNvPr>
          <p:cNvSpPr txBox="1"/>
          <p:nvPr/>
        </p:nvSpPr>
        <p:spPr>
          <a:xfrm>
            <a:off x="1610790" y="6470831"/>
            <a:ext cx="675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Shweata N. Hegde, Ayush Garg, Daniel </a:t>
            </a:r>
            <a:r>
              <a:rPr lang="en-US" sz="1600" dirty="0" err="1"/>
              <a:t>Mietchen</a:t>
            </a:r>
            <a:r>
              <a:rPr lang="en-US" sz="1600" dirty="0"/>
              <a:t>, Peter Murray-Rust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62830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714A1-2E7F-E5FD-B2B6-7529798C2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013" y="1249580"/>
            <a:ext cx="7265246" cy="3443397"/>
          </a:xfr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642F3AC7-8FF8-CEB5-81B2-89783DB94C1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89A82-C238-BA6A-BCFC-831C7752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013" y="2681614"/>
            <a:ext cx="7265247" cy="579327"/>
          </a:xfrm>
          <a:solidFill>
            <a:schemeClr val="bg2"/>
          </a:solidFill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US" sz="3600" dirty="0" err="1">
                <a:hlinkClick r:id="rId3"/>
              </a:rPr>
              <a:t>Wikibase</a:t>
            </a:r>
            <a:r>
              <a:rPr lang="en-US" sz="3600" dirty="0"/>
              <a:t>: Climate facts accessible to all </a:t>
            </a:r>
            <a:endParaRPr lang="en-IN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AE353E-C159-1FF8-6CC3-ACFEFE577DB3}"/>
              </a:ext>
            </a:extLst>
          </p:cNvPr>
          <p:cNvSpPr/>
          <p:nvPr/>
        </p:nvSpPr>
        <p:spPr>
          <a:xfrm>
            <a:off x="-8943" y="2502691"/>
            <a:ext cx="3990100" cy="93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PDF to climate facts</a:t>
            </a:r>
            <a:endParaRPr lang="en-IN" sz="3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E03A6A-B681-F328-CC20-5AAD9EBB197F}"/>
              </a:ext>
            </a:extLst>
          </p:cNvPr>
          <p:cNvCxnSpPr>
            <a:stCxn id="3" idx="3"/>
            <a:endCxn id="2" idx="1"/>
          </p:cNvCxnSpPr>
          <p:nvPr/>
        </p:nvCxnSpPr>
        <p:spPr>
          <a:xfrm>
            <a:off x="3981157" y="2971277"/>
            <a:ext cx="4728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724DD96-ADA5-C8AE-35C1-EF912B47E0C7}"/>
              </a:ext>
            </a:extLst>
          </p:cNvPr>
          <p:cNvSpPr txBox="1"/>
          <p:nvPr/>
        </p:nvSpPr>
        <p:spPr>
          <a:xfrm>
            <a:off x="122904" y="6414674"/>
            <a:ext cx="597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Egon and Lars </a:t>
            </a:r>
            <a:r>
              <a:rPr lang="en-US" dirty="0" err="1"/>
              <a:t>Willighagen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3419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DF25-0082-AC43-024E-A12DC5612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next 10 min.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1367F-62EA-4E89-B344-A187F1C97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#semanticClimate: What we do?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hackathon Piaget changed the way we 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Progress since last year: Climate Knowledge Explorer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Learnings and takeaways from hackathons we’ve run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What next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31B6A-F4FA-1DFE-D32F-8271C9E850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47"/>
          <a:stretch/>
        </p:blipFill>
        <p:spPr>
          <a:xfrm>
            <a:off x="9414388" y="1690688"/>
            <a:ext cx="778480" cy="590476"/>
          </a:xfrm>
          <a:prstGeom prst="rect">
            <a:avLst/>
          </a:prstGeom>
        </p:spPr>
      </p:pic>
      <p:pic>
        <p:nvPicPr>
          <p:cNvPr id="6" name="Graphic 5" descr="Lightbulb and gear">
            <a:extLst>
              <a:ext uri="{FF2B5EF4-FFF2-40B4-BE49-F238E27FC236}">
                <a16:creationId xmlns:a16="http://schemas.microsoft.com/office/drawing/2014/main" id="{BDFE2D9A-2609-EA69-ABCA-14FCCF76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7626" y="4531399"/>
            <a:ext cx="635913" cy="635913"/>
          </a:xfrm>
          <a:prstGeom prst="rect">
            <a:avLst/>
          </a:prstGeom>
        </p:spPr>
      </p:pic>
      <p:pic>
        <p:nvPicPr>
          <p:cNvPr id="8" name="Graphic 7" descr="End">
            <a:extLst>
              <a:ext uri="{FF2B5EF4-FFF2-40B4-BE49-F238E27FC236}">
                <a16:creationId xmlns:a16="http://schemas.microsoft.com/office/drawing/2014/main" id="{2D38EECF-3C91-FA28-740F-26C4B821F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2374" y="5675986"/>
            <a:ext cx="635914" cy="635914"/>
          </a:xfrm>
          <a:prstGeom prst="rect">
            <a:avLst/>
          </a:prstGeom>
        </p:spPr>
      </p:pic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id="{A1B18886-EC53-9C57-28A7-C6BE54309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32318" y="3455568"/>
            <a:ext cx="777780" cy="7777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AEA2A0-822A-2950-4A06-BC1685CA5F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118" b="41139"/>
          <a:stretch/>
        </p:blipFill>
        <p:spPr>
          <a:xfrm>
            <a:off x="9394725" y="2491631"/>
            <a:ext cx="778479" cy="7469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D904A0-550C-A317-EBD3-24B2C8557D63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003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1533-AB31-878F-72CA-9CAEA60C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1" y="0"/>
            <a:ext cx="10515600" cy="1325563"/>
          </a:xfrm>
        </p:spPr>
        <p:txBody>
          <a:bodyPr/>
          <a:lstStyle/>
          <a:p>
            <a:r>
              <a:rPr lang="en-US" dirty="0"/>
              <a:t>IPCC Knowledge Base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22CE9-ECDF-EA3F-2EFE-3A76C65D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35" y="1622879"/>
            <a:ext cx="8723895" cy="4187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EAD2B-7E71-68B1-0C87-FA37F4C1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91" y="1758011"/>
            <a:ext cx="9183382" cy="3477110"/>
          </a:xfrm>
          <a:prstGeom prst="rect">
            <a:avLst/>
          </a:prstGeom>
        </p:spPr>
      </p:pic>
      <p:sp>
        <p:nvSpPr>
          <p:cNvPr id="8" name="Google Shape;203;g13caad91745_0_125">
            <a:extLst>
              <a:ext uri="{FF2B5EF4-FFF2-40B4-BE49-F238E27FC236}">
                <a16:creationId xmlns:a16="http://schemas.microsoft.com/office/drawing/2014/main" id="{0D4B6E01-721A-FC9B-B937-74A4FE8BD931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D6022A-2580-5A1A-CDB4-48FFD6148406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38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3FBB-3071-DC9A-52FC-F7B65CBA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89" y="5532437"/>
            <a:ext cx="931742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Climate Knowledge Hunt May 2023, NIPGR Delhi (#Learning By Doing)</a:t>
            </a:r>
            <a:br>
              <a:rPr lang="en-US" sz="2800" dirty="0"/>
            </a:br>
            <a:r>
              <a:rPr lang="en-US" sz="2800" dirty="0"/>
              <a:t>25 attendees</a:t>
            </a:r>
            <a:endParaRPr lang="en-I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A88B9E-718F-A708-5206-93EB0E7FADB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663A9-D220-C5F3-3331-D79844EE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5" y="449536"/>
            <a:ext cx="2829561" cy="1886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FBC07-8EF7-7107-CBA2-01D38CAAD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44" y="449536"/>
            <a:ext cx="2829560" cy="1886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3FA378-6BDE-1B12-47A2-7A642AE18F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5" b="16777"/>
          <a:stretch/>
        </p:blipFill>
        <p:spPr>
          <a:xfrm>
            <a:off x="618755" y="2709518"/>
            <a:ext cx="6182813" cy="2634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DF6AE8-B628-93A9-E7A2-5FB053404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32" y="449536"/>
            <a:ext cx="2916111" cy="19440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7179A4-43D0-FA9E-3D20-DDBDEBCF7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05" y="3111655"/>
            <a:ext cx="4337838" cy="1837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A21D04-5094-563D-1020-95DD7785C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5600" y="5729187"/>
            <a:ext cx="843806" cy="90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3FBB-3071-DC9A-52FC-F7B65CBA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85" y="37930"/>
            <a:ext cx="10515600" cy="1325563"/>
          </a:xfrm>
        </p:spPr>
        <p:txBody>
          <a:bodyPr/>
          <a:lstStyle/>
          <a:p>
            <a:r>
              <a:rPr lang="en-US" dirty="0"/>
              <a:t>What next? Hackathons produce volunteers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A88B9E-718F-A708-5206-93EB0E7FADB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27C09-2629-1AB4-339E-7C94F5DDE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1" y="2037764"/>
            <a:ext cx="2888968" cy="1925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6A5C58-E367-E90E-1AFD-2F5B2378BCB9}"/>
              </a:ext>
            </a:extLst>
          </p:cNvPr>
          <p:cNvSpPr txBox="1"/>
          <p:nvPr/>
        </p:nvSpPr>
        <p:spPr>
          <a:xfrm>
            <a:off x="263226" y="4114593"/>
            <a:ext cx="34980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Cities</a:t>
            </a:r>
          </a:p>
          <a:p>
            <a:r>
              <a:rPr lang="en-US" dirty="0"/>
              <a:t>(IPCC/WG3/Chapter 08)</a:t>
            </a:r>
          </a:p>
          <a:p>
            <a:r>
              <a:rPr lang="en-US" dirty="0"/>
              <a:t>Chapter Champion: Priti Chahal 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5CB5AE-9F66-A964-3C60-4C2FE9C05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47508" y="2000030"/>
            <a:ext cx="2888967" cy="19259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E0B752-20E1-FDE6-77AA-0AEABB491656}"/>
              </a:ext>
            </a:extLst>
          </p:cNvPr>
          <p:cNvSpPr txBox="1"/>
          <p:nvPr/>
        </p:nvSpPr>
        <p:spPr>
          <a:xfrm>
            <a:off x="4064253" y="4178535"/>
            <a:ext cx="421449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High mountains</a:t>
            </a:r>
          </a:p>
          <a:p>
            <a:r>
              <a:rPr lang="en-US" b="1" dirty="0"/>
              <a:t> </a:t>
            </a:r>
            <a:r>
              <a:rPr lang="en-US" dirty="0"/>
              <a:t>(IPCC/SROCC/ Chapter 02)</a:t>
            </a:r>
          </a:p>
          <a:p>
            <a:r>
              <a:rPr lang="en-US" dirty="0"/>
              <a:t>Chapter Champion: </a:t>
            </a:r>
            <a:r>
              <a:rPr lang="en-US" dirty="0" err="1"/>
              <a:t>Shiwani</a:t>
            </a:r>
            <a:r>
              <a:rPr lang="en-US" dirty="0"/>
              <a:t> Yadav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3C8B5-0541-391E-621C-C17D2A71A23C}"/>
              </a:ext>
            </a:extLst>
          </p:cNvPr>
          <p:cNvSpPr txBox="1"/>
          <p:nvPr/>
        </p:nvSpPr>
        <p:spPr>
          <a:xfrm>
            <a:off x="-50958" y="6435372"/>
            <a:ext cx="4126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By </a:t>
            </a:r>
            <a:r>
              <a:rPr lang="en-IN" sz="1000" dirty="0" err="1"/>
              <a:t>Lional</a:t>
            </a:r>
            <a:r>
              <a:rPr lang="en-IN" sz="1000" dirty="0"/>
              <a:t> Rajappa - Own work, CC BY-SA 3.0, https://commons.wikimedia.org/w/index.php?curid=16352290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1B13DE-CBB6-B069-CCB2-1035BD120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40455" y="2037764"/>
            <a:ext cx="2888966" cy="19062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BE75B7-76BA-8E50-813D-4589AF706B27}"/>
              </a:ext>
            </a:extLst>
          </p:cNvPr>
          <p:cNvSpPr txBox="1"/>
          <p:nvPr/>
        </p:nvSpPr>
        <p:spPr>
          <a:xfrm>
            <a:off x="8602517" y="6551192"/>
            <a:ext cx="3298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7" tooltip="https://www.scienceimage.csiro.au/image/385/ears-of-wheat/large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8" tooltip="https://creativecommons.org/licenses/by/3.0/"/>
              </a:rPr>
              <a:t>CC BY</a:t>
            </a:r>
            <a:endParaRPr lang="en-IN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AB8981-00DF-870D-7F5D-938EBBB1A5EA}"/>
              </a:ext>
            </a:extLst>
          </p:cNvPr>
          <p:cNvSpPr txBox="1"/>
          <p:nvPr/>
        </p:nvSpPr>
        <p:spPr>
          <a:xfrm>
            <a:off x="8112074" y="4108826"/>
            <a:ext cx="383781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Food security</a:t>
            </a:r>
          </a:p>
          <a:p>
            <a:r>
              <a:rPr lang="en-US" dirty="0"/>
              <a:t>(IPCC/SRCCL/Chapter 05)</a:t>
            </a:r>
          </a:p>
          <a:p>
            <a:r>
              <a:rPr lang="en-US" dirty="0"/>
              <a:t>Chapter Champion: Yasin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07A68-DE9F-7B8A-A387-C68FF0D7413C}"/>
              </a:ext>
            </a:extLst>
          </p:cNvPr>
          <p:cNvSpPr txBox="1"/>
          <p:nvPr/>
        </p:nvSpPr>
        <p:spPr>
          <a:xfrm>
            <a:off x="7476" y="1032424"/>
            <a:ext cx="11608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Climate Knowledge for Everyone (IPCC Chapters support volunteers to become climate experts)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76892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CFA8-ADCE-D2C9-AA13-8EA5D467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 Advancing Tech and Building Community!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A9A34-1CB0-4235-F0C1-EE7128F476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62336" y="4110249"/>
            <a:ext cx="309716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Climathon, Oct.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72366-50DE-1585-7772-1D856CBC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017" y="2267410"/>
            <a:ext cx="3472112" cy="16078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4FD4BF-D9E3-3A00-6931-D6C402618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046626"/>
            <a:ext cx="3859162" cy="1828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D0F273-AF87-2507-B620-F5202003C29E}"/>
              </a:ext>
            </a:extLst>
          </p:cNvPr>
          <p:cNvSpPr txBox="1"/>
          <p:nvPr/>
        </p:nvSpPr>
        <p:spPr>
          <a:xfrm>
            <a:off x="4159621" y="4110249"/>
            <a:ext cx="34721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Wikimania</a:t>
            </a:r>
            <a:r>
              <a:rPr lang="en-US" sz="2800" dirty="0"/>
              <a:t>,  Aug 2023</a:t>
            </a:r>
          </a:p>
          <a:p>
            <a:r>
              <a:rPr lang="en-US" sz="2400" dirty="0"/>
              <a:t>Presenting our project to Wikimedia</a:t>
            </a:r>
            <a:endParaRPr lang="en-IN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9D308B-A1BF-7730-20AB-B675DD160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44" y="2202885"/>
            <a:ext cx="3472113" cy="17255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792798-50C7-519D-B1E5-92B53135A4A6}"/>
              </a:ext>
            </a:extLst>
          </p:cNvPr>
          <p:cNvSpPr txBox="1"/>
          <p:nvPr/>
        </p:nvSpPr>
        <p:spPr>
          <a:xfrm>
            <a:off x="243367" y="4068825"/>
            <a:ext cx="31856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FSCI Hack, July 2023</a:t>
            </a:r>
          </a:p>
          <a:p>
            <a:r>
              <a:rPr lang="en-US" sz="2400" dirty="0"/>
              <a:t>Online hackathon for librarians and academicians</a:t>
            </a:r>
            <a:endParaRPr lang="en-IN" sz="2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5B4F5E-9E9C-5E78-1A39-8A266742B407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9845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0ED30-1408-6DE8-C885-4947E186B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8EF4C-3D50-8EB0-6ABC-3C0F1B3F6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84" y="1884618"/>
            <a:ext cx="7730613" cy="4351338"/>
          </a:xfrm>
        </p:spPr>
        <p:txBody>
          <a:bodyPr/>
          <a:lstStyle/>
          <a:p>
            <a:r>
              <a:rPr lang="en-US" dirty="0"/>
              <a:t>#semanticClimate: </a:t>
            </a:r>
            <a:r>
              <a:rPr lang="en-US" dirty="0">
                <a:hlinkClick r:id="rId2"/>
              </a:rPr>
              <a:t>www.semanticClimate.org</a:t>
            </a:r>
            <a:endParaRPr lang="en-US" dirty="0"/>
          </a:p>
          <a:p>
            <a:r>
              <a:rPr lang="en-US" dirty="0" err="1"/>
              <a:t>semanticClimate</a:t>
            </a:r>
            <a:r>
              <a:rPr lang="en-US" dirty="0"/>
              <a:t> GitHub Repo: </a:t>
            </a:r>
            <a:r>
              <a:rPr lang="en-US" dirty="0">
                <a:hlinkClick r:id="rId3"/>
              </a:rPr>
              <a:t>https://github.com/petermr/semanticClimate</a:t>
            </a:r>
            <a:endParaRPr lang="en-US" dirty="0"/>
          </a:p>
          <a:p>
            <a:r>
              <a:rPr lang="en-US" dirty="0"/>
              <a:t>py4ami: </a:t>
            </a:r>
            <a:r>
              <a:rPr lang="en-US" dirty="0">
                <a:hlinkClick r:id="rId4"/>
              </a:rPr>
              <a:t>https://github.com/petermr/pyami</a:t>
            </a:r>
            <a:endParaRPr lang="en-US" dirty="0"/>
          </a:p>
          <a:p>
            <a:r>
              <a:rPr lang="en-US" dirty="0"/>
              <a:t>docanalysis: </a:t>
            </a:r>
            <a:r>
              <a:rPr lang="en-US" dirty="0">
                <a:hlinkClick r:id="rId5"/>
              </a:rPr>
              <a:t>https://github.com/petermr/docanalysis</a:t>
            </a:r>
            <a:endParaRPr lang="en-US" dirty="0"/>
          </a:p>
          <a:p>
            <a:r>
              <a:rPr lang="en-US" dirty="0"/>
              <a:t>#sC Twitter: </a:t>
            </a:r>
            <a:r>
              <a:rPr lang="en-US" dirty="0">
                <a:hlinkClick r:id="rId6"/>
              </a:rPr>
              <a:t>https://twitter.com/semanticClimate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76CCB-A685-E8C8-DB72-55A4AB67E5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1982"/>
            <a:ext cx="5079365" cy="11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4A19F-FBEA-677E-590D-1F6F0381FE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4595" r="24824"/>
          <a:stretch/>
        </p:blipFill>
        <p:spPr>
          <a:xfrm>
            <a:off x="9080591" y="2667285"/>
            <a:ext cx="1467735" cy="1523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1D205F-BA70-A0CF-0F90-317213AA2DEC}"/>
              </a:ext>
            </a:extLst>
          </p:cNvPr>
          <p:cNvSpPr txBox="1"/>
          <p:nvPr/>
        </p:nvSpPr>
        <p:spPr>
          <a:xfrm>
            <a:off x="3057832" y="6526151"/>
            <a:ext cx="3038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9" tooltip="http://informationtransfereconomics.blogspot.com/2017/02/information-equilibrium-code.html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10" tooltip="https://creativecommons.org/licenses/by/3.0/"/>
              </a:rPr>
              <a:t>CC BY</a:t>
            </a:r>
            <a:endParaRPr lang="en-IN" sz="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3E9BB7-BF3C-C481-5EBC-0A8297BEA33D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1254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C95B-5A16-E7C6-4B7C-17A47640C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2BF74AC-429D-E974-5128-6C72CEA41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" y="1487436"/>
            <a:ext cx="4617183" cy="3076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06E70A-DE84-EF58-59A8-A4C5C5778F58}"/>
              </a:ext>
            </a:extLst>
          </p:cNvPr>
          <p:cNvSpPr txBox="1"/>
          <p:nvPr/>
        </p:nvSpPr>
        <p:spPr>
          <a:xfrm>
            <a:off x="607143" y="4564356"/>
            <a:ext cx="42917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Left to Right: Priti Chahal, </a:t>
            </a:r>
            <a:r>
              <a:rPr lang="en-US" sz="1400" dirty="0" err="1"/>
              <a:t>Sunag</a:t>
            </a:r>
            <a:r>
              <a:rPr lang="en-US" sz="1400" dirty="0"/>
              <a:t> Parasu, Karthikeyan V., Shweata N. Hegde, Gitanjali Yadav, Gayathri, Ananya Singha, Dhananjay Sharma</a:t>
            </a:r>
            <a:endParaRPr lang="en-IN" sz="1400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7A80E15-85A4-80BC-8D37-4F344922C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b="44702"/>
          <a:stretch/>
        </p:blipFill>
        <p:spPr bwMode="auto">
          <a:xfrm>
            <a:off x="6479925" y="1375827"/>
            <a:ext cx="1069073" cy="115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ECC5B8-F718-EDE5-5724-6903E77F2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834" y="5919119"/>
            <a:ext cx="1467055" cy="771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71305-1D1D-456A-7A5C-1AABEFAD1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5729187"/>
            <a:ext cx="843806" cy="906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7009EC-4150-59FE-4707-64A37B3363AE}"/>
              </a:ext>
            </a:extLst>
          </p:cNvPr>
          <p:cNvSpPr txBox="1"/>
          <p:nvPr/>
        </p:nvSpPr>
        <p:spPr>
          <a:xfrm>
            <a:off x="6019990" y="2581616"/>
            <a:ext cx="18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Peter Murray-Rust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FC2B6-2778-0322-A3D8-9703E32302FD}"/>
              </a:ext>
            </a:extLst>
          </p:cNvPr>
          <p:cNvSpPr txBox="1"/>
          <p:nvPr/>
        </p:nvSpPr>
        <p:spPr>
          <a:xfrm>
            <a:off x="6787852" y="949761"/>
            <a:ext cx="36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Mentors and Global Volunteers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EDD3E4-F00E-6F3E-BA80-F32978365C9C}"/>
              </a:ext>
            </a:extLst>
          </p:cNvPr>
          <p:cNvSpPr txBox="1"/>
          <p:nvPr/>
        </p:nvSpPr>
        <p:spPr>
          <a:xfrm>
            <a:off x="1151133" y="1118104"/>
            <a:ext cx="322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Team and Past Interns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1CFE82-547A-A487-559C-8C6894D8C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698" y="1409996"/>
            <a:ext cx="1172272" cy="1155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A60AFD-0BCC-3835-1F0D-D252A8850797}"/>
              </a:ext>
            </a:extLst>
          </p:cNvPr>
          <p:cNvSpPr txBox="1"/>
          <p:nvPr/>
        </p:nvSpPr>
        <p:spPr>
          <a:xfrm>
            <a:off x="7964331" y="2566004"/>
            <a:ext cx="207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Simon Worthington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6401E9-BF46-143C-AED8-CE3F8ECDBCF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263"/>
          <a:stretch/>
        </p:blipFill>
        <p:spPr>
          <a:xfrm>
            <a:off x="10097241" y="1284775"/>
            <a:ext cx="1033739" cy="12319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F5F485-7A75-78B4-ACA0-8327162AD2A3}"/>
              </a:ext>
            </a:extLst>
          </p:cNvPr>
          <p:cNvSpPr txBox="1"/>
          <p:nvPr/>
        </p:nvSpPr>
        <p:spPr>
          <a:xfrm>
            <a:off x="9869337" y="2578764"/>
            <a:ext cx="1887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Egon </a:t>
            </a:r>
            <a:r>
              <a:rPr lang="en-US" dirty="0" err="1"/>
              <a:t>Willighagen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44779A-8DDE-2B8B-24A5-08F65C0C2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0391" y="3186016"/>
            <a:ext cx="1109262" cy="13783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5EF8B8-4E9F-5DB4-4E55-CD3198879A1A}"/>
              </a:ext>
            </a:extLst>
          </p:cNvPr>
          <p:cNvSpPr txBox="1"/>
          <p:nvPr/>
        </p:nvSpPr>
        <p:spPr>
          <a:xfrm>
            <a:off x="6498267" y="4659233"/>
            <a:ext cx="161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Axel </a:t>
            </a:r>
            <a:r>
              <a:rPr lang="en-US" dirty="0" err="1"/>
              <a:t>Durkop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0A382-5DDF-948C-1C71-1698B2A7C0DD}"/>
              </a:ext>
            </a:extLst>
          </p:cNvPr>
          <p:cNvSpPr txBox="1"/>
          <p:nvPr/>
        </p:nvSpPr>
        <p:spPr>
          <a:xfrm>
            <a:off x="8633767" y="4074458"/>
            <a:ext cx="1467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  <a:endParaRPr lang="en-IN" sz="3200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1BFD3AE-B671-15AF-FC40-0E656C3728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75022" y="5633916"/>
            <a:ext cx="1467056" cy="109670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A820E63-EBD4-7D5A-85F0-CE5071A06305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686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641232" y="1616153"/>
            <a:ext cx="1104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Climate Knowledge Explorer for Everyone!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43BCA367-CDB3-DDA0-0F1D-A5031279765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04ABE-A1C7-6A31-10E0-2B355F7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079" y="6474096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26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4FFE5-683F-5E5C-C49F-C67C88DE15DF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72AC5A-8AA4-12D0-9534-E02AF4FD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41" y="272681"/>
            <a:ext cx="5079365" cy="11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7A9BEF-B93A-9528-1362-43BF52C36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90"/>
          <a:stretch/>
        </p:blipFill>
        <p:spPr>
          <a:xfrm>
            <a:off x="8093306" y="4012650"/>
            <a:ext cx="3310219" cy="1837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3BE600-87FD-7429-2C6D-D0A376421805}"/>
              </a:ext>
            </a:extLst>
          </p:cNvPr>
          <p:cNvSpPr txBox="1"/>
          <p:nvPr/>
        </p:nvSpPr>
        <p:spPr>
          <a:xfrm>
            <a:off x="8479669" y="5987342"/>
            <a:ext cx="3107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Community Processes</a:t>
            </a:r>
            <a:endParaRPr lang="en-IN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DBAF8A-8980-7C5D-5A37-F4CF71098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804"/>
          <a:stretch/>
        </p:blipFill>
        <p:spPr>
          <a:xfrm>
            <a:off x="4110640" y="4274682"/>
            <a:ext cx="3311523" cy="1460903"/>
          </a:xfrm>
          <a:prstGeom prst="rect">
            <a:avLst/>
          </a:prstGeom>
        </p:spPr>
      </p:pic>
      <p:pic>
        <p:nvPicPr>
          <p:cNvPr id="18" name="Graphic 17" descr="Gears">
            <a:extLst>
              <a:ext uri="{FF2B5EF4-FFF2-40B4-BE49-F238E27FC236}">
                <a16:creationId xmlns:a16="http://schemas.microsoft.com/office/drawing/2014/main" id="{4B5C59FB-0FB4-EB31-13FD-9983AC018F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1553" y="4195056"/>
            <a:ext cx="914400" cy="914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BF2828-1428-B8AC-A902-0D69DBBB4E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4595" r="24824"/>
          <a:stretch/>
        </p:blipFill>
        <p:spPr>
          <a:xfrm>
            <a:off x="5223760" y="4195056"/>
            <a:ext cx="1467735" cy="15234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04C1F9-38DE-A7BE-71A1-2D8C2446DEE5}"/>
              </a:ext>
            </a:extLst>
          </p:cNvPr>
          <p:cNvSpPr txBox="1"/>
          <p:nvPr/>
        </p:nvSpPr>
        <p:spPr>
          <a:xfrm>
            <a:off x="11373910" y="8523144"/>
            <a:ext cx="3038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8" tooltip="http://informationtransfereconomics.blogspot.com/2017/02/information-equilibrium-code.html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9" tooltip="https://creativecommons.org/licenses/by/3.0/"/>
              </a:rPr>
              <a:t>CC BY</a:t>
            </a:r>
            <a:endParaRPr lang="en-IN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77B426-75AA-F373-B520-7AB85636AD50}"/>
              </a:ext>
            </a:extLst>
          </p:cNvPr>
          <p:cNvSpPr txBox="1"/>
          <p:nvPr/>
        </p:nvSpPr>
        <p:spPr>
          <a:xfrm>
            <a:off x="5483808" y="5850175"/>
            <a:ext cx="947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Tools</a:t>
            </a:r>
            <a:endParaRPr lang="en-IN" sz="2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AA85290-0E81-BF22-B829-48F622A42BC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722"/>
          <a:stretch/>
        </p:blipFill>
        <p:spPr>
          <a:xfrm>
            <a:off x="447281" y="3917299"/>
            <a:ext cx="3230270" cy="19328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8680BC-EB0E-E2FA-8E06-F8D28BE7ED68}"/>
              </a:ext>
            </a:extLst>
          </p:cNvPr>
          <p:cNvSpPr txBox="1"/>
          <p:nvPr/>
        </p:nvSpPr>
        <p:spPr>
          <a:xfrm>
            <a:off x="1284777" y="5950876"/>
            <a:ext cx="1545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Content</a:t>
            </a:r>
            <a:endParaRPr lang="en-IN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00FF1B-EF2F-A8C5-5470-D4BBEEE088D8}"/>
              </a:ext>
            </a:extLst>
          </p:cNvPr>
          <p:cNvSpPr txBox="1"/>
          <p:nvPr/>
        </p:nvSpPr>
        <p:spPr>
          <a:xfrm>
            <a:off x="3172191" y="2403760"/>
            <a:ext cx="657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Join us in making climate facts accessible!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56374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281971" y="254394"/>
            <a:ext cx="11043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Climate crisis needs urgent action.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C9219-684C-13DD-E3BB-B1EF0E6D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1" y="2437139"/>
            <a:ext cx="4767880" cy="242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1814B-C1AC-B8AE-4D0E-1AD950BBA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9414" y="2369659"/>
            <a:ext cx="2300147" cy="2300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43517-C0B0-71DA-836C-FBB035C75CC2}"/>
              </a:ext>
            </a:extLst>
          </p:cNvPr>
          <p:cNvSpPr txBox="1"/>
          <p:nvPr/>
        </p:nvSpPr>
        <p:spPr>
          <a:xfrm>
            <a:off x="7306659" y="2659134"/>
            <a:ext cx="31425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800" b="0" i="0" dirty="0">
                <a:solidFill>
                  <a:srgbClr val="1D1C1D"/>
                </a:solidFill>
                <a:effectLst/>
                <a:latin typeface="Slack-Lato"/>
              </a:rPr>
              <a:t>7 Reports, 15000 pages, 1200 terms</a:t>
            </a:r>
            <a:r>
              <a:rPr lang="en-IN" sz="2800" dirty="0"/>
              <a:t>;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technical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not editable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0379-45C6-05E1-1FD7-A74A4A287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82522" y="2504445"/>
            <a:ext cx="2237348" cy="223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3BD51-6C20-E3D8-B4D3-00B8B9D17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46707" y="2757605"/>
            <a:ext cx="2300147" cy="23001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91EE0E-A22C-0BB4-BA43-288C0791BAFD}"/>
              </a:ext>
            </a:extLst>
          </p:cNvPr>
          <p:cNvSpPr txBox="1"/>
          <p:nvPr/>
        </p:nvSpPr>
        <p:spPr>
          <a:xfrm>
            <a:off x="1998644" y="4939946"/>
            <a:ext cx="293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IPCC Reports</a:t>
            </a:r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43BCA367-CDB3-DDA0-0F1D-A5031279765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04ABE-A1C7-6A31-10E0-2B355F7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079" y="6474096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3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4FFE5-683F-5E5C-C49F-C67C88DE15DF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54F6C-07F7-B6DE-3D10-5C3A917D04A1}"/>
              </a:ext>
            </a:extLst>
          </p:cNvPr>
          <p:cNvSpPr txBox="1"/>
          <p:nvPr/>
        </p:nvSpPr>
        <p:spPr>
          <a:xfrm>
            <a:off x="3311913" y="5864627"/>
            <a:ext cx="5566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Citizens are desperate to know this!</a:t>
            </a:r>
            <a:endParaRPr lang="en-I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C9284-0E70-9A3F-FEB1-A27D57BBFD23}"/>
              </a:ext>
            </a:extLst>
          </p:cNvPr>
          <p:cNvSpPr txBox="1"/>
          <p:nvPr/>
        </p:nvSpPr>
        <p:spPr>
          <a:xfrm>
            <a:off x="281971" y="828468"/>
            <a:ext cx="113053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855309"/>
                </a:solidFill>
              </a:rPr>
              <a:t>Information</a:t>
            </a:r>
            <a:r>
              <a:rPr lang="en-IN" sz="4000" dirty="0"/>
              <a:t> to save the world is </a:t>
            </a:r>
            <a:r>
              <a:rPr lang="en-IN" sz="4000" dirty="0">
                <a:solidFill>
                  <a:srgbClr val="FF0000"/>
                </a:solidFill>
              </a:rPr>
              <a:t>locked </a:t>
            </a:r>
            <a:r>
              <a:rPr lang="en-IN" sz="4000" dirty="0"/>
              <a:t>in PDF reports</a:t>
            </a:r>
          </a:p>
        </p:txBody>
      </p:sp>
    </p:spTree>
    <p:extLst>
      <p:ext uri="{BB962C8B-B14F-4D97-AF65-F5344CB8AC3E}">
        <p14:creationId xmlns:p14="http://schemas.microsoft.com/office/powerpoint/2010/main" val="365287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1F361-B167-E90B-E7B6-C5BDB09A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41" y="347231"/>
            <a:ext cx="10488489" cy="6163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47524-6B77-8786-97DF-3478AE505079}"/>
              </a:ext>
            </a:extLst>
          </p:cNvPr>
          <p:cNvSpPr txBox="1"/>
          <p:nvPr/>
        </p:nvSpPr>
        <p:spPr>
          <a:xfrm>
            <a:off x="512541" y="347231"/>
            <a:ext cx="1799303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Hackathon Piaget 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111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962E33-8D22-522D-63F5-43CA3B0150E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9A596C-7064-1F1E-792F-C04565516627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CBF7F-1EA5-1AF5-398D-BCCDFB870809}"/>
              </a:ext>
            </a:extLst>
          </p:cNvPr>
          <p:cNvSpPr txBox="1"/>
          <p:nvPr/>
        </p:nvSpPr>
        <p:spPr>
          <a:xfrm>
            <a:off x="113884" y="285453"/>
            <a:ext cx="12447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Last year’s pipeline to make climate facts accessible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AEFA01-90CB-18ED-D1AB-95CF1F4990E5}"/>
              </a:ext>
            </a:extLst>
          </p:cNvPr>
          <p:cNvSpPr/>
          <p:nvPr/>
        </p:nvSpPr>
        <p:spPr>
          <a:xfrm rot="20125900">
            <a:off x="7395910" y="2745191"/>
            <a:ext cx="3990100" cy="93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From PDF to climate facts</a:t>
            </a:r>
            <a:endParaRPr lang="en-IN" sz="3600" dirty="0"/>
          </a:p>
        </p:txBody>
      </p:sp>
      <p:sp>
        <p:nvSpPr>
          <p:cNvPr id="5" name="Google Shape;184;g13caad91745_0_97">
            <a:extLst>
              <a:ext uri="{FF2B5EF4-FFF2-40B4-BE49-F238E27FC236}">
                <a16:creationId xmlns:a16="http://schemas.microsoft.com/office/drawing/2014/main" id="{B894DE9F-80BF-11C5-F73B-7D2573FBF704}"/>
              </a:ext>
            </a:extLst>
          </p:cNvPr>
          <p:cNvSpPr txBox="1"/>
          <p:nvPr/>
        </p:nvSpPr>
        <p:spPr>
          <a:xfrm>
            <a:off x="20341" y="6442634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6FA8F-4BE9-3012-FCC0-2C3DBF055FC8}"/>
              </a:ext>
            </a:extLst>
          </p:cNvPr>
          <p:cNvSpPr txBox="1"/>
          <p:nvPr/>
        </p:nvSpPr>
        <p:spPr>
          <a:xfrm>
            <a:off x="1610790" y="6470831"/>
            <a:ext cx="675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Shweata N. Hegde, Ayush Garg, Daniel </a:t>
            </a:r>
            <a:r>
              <a:rPr lang="en-US" sz="1600" dirty="0" err="1"/>
              <a:t>Mietchen</a:t>
            </a:r>
            <a:r>
              <a:rPr lang="en-US" sz="1600" dirty="0"/>
              <a:t>, Peter Murray-Rust</a:t>
            </a: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6DFBA-A097-C022-6B6A-B797A60E2041}"/>
              </a:ext>
            </a:extLst>
          </p:cNvPr>
          <p:cNvSpPr txBox="1"/>
          <p:nvPr/>
        </p:nvSpPr>
        <p:spPr>
          <a:xfrm>
            <a:off x="9786042" y="6177127"/>
            <a:ext cx="1799303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Hackathon Piaget 2022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E77-E8B0-856B-2BCC-6D15FD2F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last year’s (2022) Hackathon Piaget …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7AB50-6C42-B653-6410-3F8EBE7479F9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D5EAA-8BB5-754E-50F4-F717FA700A10}"/>
              </a:ext>
            </a:extLst>
          </p:cNvPr>
          <p:cNvSpPr txBox="1"/>
          <p:nvPr/>
        </p:nvSpPr>
        <p:spPr>
          <a:xfrm>
            <a:off x="9786042" y="6177127"/>
            <a:ext cx="1799303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Hackathon Piaget 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24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EE05B5-108D-F32E-448E-EF8A78152CE4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8AE52-69CA-2C82-05B2-5347AAE9171E}"/>
              </a:ext>
            </a:extLst>
          </p:cNvPr>
          <p:cNvSpPr txBox="1"/>
          <p:nvPr/>
        </p:nvSpPr>
        <p:spPr>
          <a:xfrm>
            <a:off x="122822" y="262877"/>
            <a:ext cx="662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Translated into 6 different languages!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68820-DBD1-84B2-51AE-0F80C484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" y="1393766"/>
            <a:ext cx="5098614" cy="207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71EF2-DAA6-7064-EC1A-C36F017B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902" y="4109561"/>
            <a:ext cx="7000568" cy="2754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E972F8-04D0-8D2F-239F-326AECFA9C43}"/>
              </a:ext>
            </a:extLst>
          </p:cNvPr>
          <p:cNvSpPr/>
          <p:nvPr/>
        </p:nvSpPr>
        <p:spPr>
          <a:xfrm>
            <a:off x="3942734" y="1389659"/>
            <a:ext cx="1504336" cy="320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Bengali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DB5870-13B6-6508-6432-D1A283E344BC}"/>
              </a:ext>
            </a:extLst>
          </p:cNvPr>
          <p:cNvSpPr/>
          <p:nvPr/>
        </p:nvSpPr>
        <p:spPr>
          <a:xfrm>
            <a:off x="10151804" y="4164137"/>
            <a:ext cx="1504336" cy="320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Spanish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1181F5-461C-3FF2-A866-1028079BF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52006"/>
            <a:ext cx="6096000" cy="25392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312A73-BB4B-DE5E-D16E-7FCCDD08CC61}"/>
              </a:ext>
            </a:extLst>
          </p:cNvPr>
          <p:cNvSpPr/>
          <p:nvPr/>
        </p:nvSpPr>
        <p:spPr>
          <a:xfrm>
            <a:off x="4623274" y="3130042"/>
            <a:ext cx="1504336" cy="678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Mandarin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1458E-177A-ED0A-C4A6-116ADDD27675}"/>
              </a:ext>
            </a:extLst>
          </p:cNvPr>
          <p:cNvSpPr txBox="1"/>
          <p:nvPr/>
        </p:nvSpPr>
        <p:spPr>
          <a:xfrm>
            <a:off x="9588908" y="128879"/>
            <a:ext cx="230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Hindi</a:t>
            </a:r>
          </a:p>
          <a:p>
            <a:r>
              <a:rPr lang="en-US" sz="2400" dirty="0"/>
              <a:t>Italian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51355-8B47-1C13-1CD8-2E27518D2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389" y="1320202"/>
            <a:ext cx="5396736" cy="204883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EAEB54-231D-6AA5-4217-B652F60CEF37}"/>
              </a:ext>
            </a:extLst>
          </p:cNvPr>
          <p:cNvSpPr/>
          <p:nvPr/>
        </p:nvSpPr>
        <p:spPr>
          <a:xfrm>
            <a:off x="10124766" y="1337805"/>
            <a:ext cx="1403556" cy="57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French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E0E4B-0677-6447-5D65-CDD2287DB924}"/>
              </a:ext>
            </a:extLst>
          </p:cNvPr>
          <p:cNvSpPr txBox="1"/>
          <p:nvPr/>
        </p:nvSpPr>
        <p:spPr>
          <a:xfrm>
            <a:off x="9786042" y="6177127"/>
            <a:ext cx="1799303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Hackathon Piaget 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97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8485A-9D05-85DD-0A05-D227ECDC03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Dictionary</a:t>
            </a:r>
          </a:p>
        </p:txBody>
      </p:sp>
      <p:pic>
        <p:nvPicPr>
          <p:cNvPr id="5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2937D05E-B821-C5FE-6495-FF2C1C6A42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74" y="193141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1C601-7C00-C005-6BB0-005D06540D46}"/>
              </a:ext>
            </a:extLst>
          </p:cNvPr>
          <p:cNvSpPr txBox="1"/>
          <p:nvPr/>
        </p:nvSpPr>
        <p:spPr>
          <a:xfrm>
            <a:off x="305614" y="1098293"/>
            <a:ext cx="1025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Set of terms with unique Wikidata Identifiers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93808-FD7C-B20A-934A-49E82A6547CB}"/>
              </a:ext>
            </a:extLst>
          </p:cNvPr>
          <p:cNvSpPr txBox="1"/>
          <p:nvPr/>
        </p:nvSpPr>
        <p:spPr>
          <a:xfrm>
            <a:off x="482187" y="1733078"/>
            <a:ext cx="1087366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name="VRE" term="Variable Renewable Energy"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=“Q7915732”/&gt;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name=“NDC"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Nationally Determined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ontributions"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=“Q20051297”/&gt;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name=“GHG"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Greenhouse Gas"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=“Q167336”/&gt;</a:t>
            </a:r>
          </a:p>
        </p:txBody>
      </p:sp>
      <p:sp>
        <p:nvSpPr>
          <p:cNvPr id="10" name="Google Shape;182;g13caad91745_0_97">
            <a:extLst>
              <a:ext uri="{FF2B5EF4-FFF2-40B4-BE49-F238E27FC236}">
                <a16:creationId xmlns:a16="http://schemas.microsoft.com/office/drawing/2014/main" id="{1EA2D1C8-CD30-744C-1732-DF8136DFD22F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0B09B9-4B98-EED8-BC37-82634CF7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946" y="647593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8</a:t>
            </a:fld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26E3FA-5609-18DB-092C-80C2DA7B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47" y="2979186"/>
            <a:ext cx="7459529" cy="35442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052404-2BB6-AF8B-E9DF-3D3A27932592}"/>
              </a:ext>
            </a:extLst>
          </p:cNvPr>
          <p:cNvSpPr txBox="1"/>
          <p:nvPr/>
        </p:nvSpPr>
        <p:spPr>
          <a:xfrm>
            <a:off x="259214" y="5006623"/>
            <a:ext cx="20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different languages!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9A519D-3369-EF68-A171-631367F276A7}"/>
              </a:ext>
            </a:extLst>
          </p:cNvPr>
          <p:cNvCxnSpPr>
            <a:stCxn id="19" idx="3"/>
          </p:cNvCxnSpPr>
          <p:nvPr/>
        </p:nvCxnSpPr>
        <p:spPr>
          <a:xfrm>
            <a:off x="2277574" y="5483677"/>
            <a:ext cx="2134769" cy="27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B030BA-04B2-72D7-DCDA-4866604EF10A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FAC20B-821E-DC8B-66CC-734C3A8757A9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EEBF25-AEED-A5E5-6378-6579494125D6}"/>
              </a:ext>
            </a:extLst>
          </p:cNvPr>
          <p:cNvSpPr txBox="1"/>
          <p:nvPr/>
        </p:nvSpPr>
        <p:spPr>
          <a:xfrm>
            <a:off x="9786042" y="6177127"/>
            <a:ext cx="1799303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Hackathon Piaget 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747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aad91745_0_125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3caad91745_0_1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448" t="21896" r="40125" b="11376"/>
          <a:stretch/>
        </p:blipFill>
        <p:spPr>
          <a:xfrm>
            <a:off x="317351" y="1150374"/>
            <a:ext cx="7941746" cy="48374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FB0-D245-33FF-F363-D9CEA52AD5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6625" y="635558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5DBE3-918E-F4BB-2AB9-8EEC758EB16A}"/>
              </a:ext>
            </a:extLst>
          </p:cNvPr>
          <p:cNvSpPr txBox="1"/>
          <p:nvPr/>
        </p:nvSpPr>
        <p:spPr>
          <a:xfrm>
            <a:off x="140369" y="157366"/>
            <a:ext cx="994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What’s CCS? Look up Wikidata!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F6572-7145-C4D4-0978-9F2EE827A26F}"/>
              </a:ext>
            </a:extLst>
          </p:cNvPr>
          <p:cNvSpPr txBox="1"/>
          <p:nvPr/>
        </p:nvSpPr>
        <p:spPr>
          <a:xfrm rot="5400000">
            <a:off x="10795828" y="3509320"/>
            <a:ext cx="21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do?</a:t>
            </a:r>
            <a:endParaRPr lang="en-IN" dirty="0"/>
          </a:p>
        </p:txBody>
      </p:sp>
      <p:pic>
        <p:nvPicPr>
          <p:cNvPr id="7" name="Google Shape;204;g13caad91745_0_125">
            <a:hlinkClick r:id="rId3"/>
            <a:extLst>
              <a:ext uri="{FF2B5EF4-FFF2-40B4-BE49-F238E27FC236}">
                <a16:creationId xmlns:a16="http://schemas.microsoft.com/office/drawing/2014/main" id="{F76E2BC4-CC56-F7AB-33C9-2C1970D36E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3391" t="33023" r="48799" b="37280"/>
          <a:stretch/>
        </p:blipFill>
        <p:spPr>
          <a:xfrm>
            <a:off x="3657600" y="1150375"/>
            <a:ext cx="4026310" cy="31119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06" name="Google Shape;206;g13caad91745_0_125"/>
          <p:cNvCxnSpPr>
            <a:cxnSpLocks/>
            <a:stCxn id="205" idx="1"/>
          </p:cNvCxnSpPr>
          <p:nvPr/>
        </p:nvCxnSpPr>
        <p:spPr>
          <a:xfrm flipH="1" flipV="1">
            <a:off x="5926400" y="2755396"/>
            <a:ext cx="4391224" cy="10162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C652E6-4A36-490D-2BA5-9AE74392E56E}"/>
              </a:ext>
            </a:extLst>
          </p:cNvPr>
          <p:cNvCxnSpPr/>
          <p:nvPr/>
        </p:nvCxnSpPr>
        <p:spPr>
          <a:xfrm>
            <a:off x="9832" y="912208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3D131F-3223-589A-B78C-5C139FD9D27E}"/>
              </a:ext>
            </a:extLst>
          </p:cNvPr>
          <p:cNvSpPr txBox="1"/>
          <p:nvPr/>
        </p:nvSpPr>
        <p:spPr>
          <a:xfrm>
            <a:off x="9786042" y="6177127"/>
            <a:ext cx="1799303" cy="64633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Hackathon Piaget 2022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760AA0-751A-39C1-1CF6-F6ED60D87B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004" b="53875"/>
          <a:stretch/>
        </p:blipFill>
        <p:spPr>
          <a:xfrm>
            <a:off x="7859626" y="2538917"/>
            <a:ext cx="3625564" cy="1723368"/>
          </a:xfrm>
          <a:prstGeom prst="rect">
            <a:avLst/>
          </a:prstGeom>
        </p:spPr>
      </p:pic>
      <p:pic>
        <p:nvPicPr>
          <p:cNvPr id="205" name="Google Shape;205;g13caad91745_0_125" descr="https://upload.wikimedia.org/wikipedia/commons/thumb/6/66/Wikidata-logo-en.svg/1024px-Wikidata-logo-en.svg.pn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17624" y="3280984"/>
            <a:ext cx="1387425" cy="98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903</Words>
  <Application>Microsoft Office PowerPoint</Application>
  <PresentationFormat>Widescreen</PresentationFormat>
  <Paragraphs>182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Montserrat Medium</vt:lpstr>
      <vt:lpstr>Slack-Lato</vt:lpstr>
      <vt:lpstr>Times New Roman</vt:lpstr>
      <vt:lpstr>Office Theme</vt:lpstr>
      <vt:lpstr>#semanticClimate’s Progress:  From being part of hackathons to running them! </vt:lpstr>
      <vt:lpstr>In next 10 min.</vt:lpstr>
      <vt:lpstr>PowerPoint Presentation</vt:lpstr>
      <vt:lpstr>PowerPoint Presentation</vt:lpstr>
      <vt:lpstr>PowerPoint Presentation</vt:lpstr>
      <vt:lpstr>In last year’s (2022) Hackathon Piaget …</vt:lpstr>
      <vt:lpstr>PowerPoint Presentation</vt:lpstr>
      <vt:lpstr>PowerPoint Presentation</vt:lpstr>
      <vt:lpstr>PowerPoint Presentation</vt:lpstr>
      <vt:lpstr>Common terms in chapter?</vt:lpstr>
      <vt:lpstr>PowerPoint Presentation</vt:lpstr>
      <vt:lpstr>The success inspired us to…</vt:lpstr>
      <vt:lpstr>Post Hackathon Piaget</vt:lpstr>
      <vt:lpstr>PowerPoint Presentation</vt:lpstr>
      <vt:lpstr>Website: www.semanticClimate.org</vt:lpstr>
      <vt:lpstr>Volunteers and Hackathons</vt:lpstr>
      <vt:lpstr>PowerPoint Presentation</vt:lpstr>
      <vt:lpstr>PowerPoint Presentation</vt:lpstr>
      <vt:lpstr>Wikibase: Climate facts accessible to all </vt:lpstr>
      <vt:lpstr>IPCC Knowledge Base</vt:lpstr>
      <vt:lpstr>Climate Knowledge Hunt May 2023, NIPGR Delhi (#Learning By Doing) 25 attendees</vt:lpstr>
      <vt:lpstr>What next? Hackathons produce volunteers</vt:lpstr>
      <vt:lpstr>What Next? Advancing Tech and Building Community!</vt:lpstr>
      <vt:lpstr>Useful links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#semanticClimate’s Progress:  From being part of hackathons to running them!</dc:title>
  <dc:creator>Shweata N Hegde</dc:creator>
  <cp:lastModifiedBy>Shweata N Hegde</cp:lastModifiedBy>
  <cp:revision>12</cp:revision>
  <dcterms:created xsi:type="dcterms:W3CDTF">2023-06-23T04:32:30Z</dcterms:created>
  <dcterms:modified xsi:type="dcterms:W3CDTF">2023-06-23T13:37:03Z</dcterms:modified>
</cp:coreProperties>
</file>